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04" r:id="rId1"/>
  </p:sldMasterIdLst>
  <p:notesMasterIdLst>
    <p:notesMasterId r:id="rId39"/>
  </p:notesMasterIdLst>
  <p:sldIdLst>
    <p:sldId id="256" r:id="rId2"/>
    <p:sldId id="300" r:id="rId3"/>
    <p:sldId id="288" r:id="rId4"/>
    <p:sldId id="367" r:id="rId5"/>
    <p:sldId id="366" r:id="rId6"/>
    <p:sldId id="368" r:id="rId7"/>
    <p:sldId id="370" r:id="rId8"/>
    <p:sldId id="282" r:id="rId9"/>
    <p:sldId id="295" r:id="rId10"/>
    <p:sldId id="296" r:id="rId11"/>
    <p:sldId id="297" r:id="rId12"/>
    <p:sldId id="298" r:id="rId13"/>
    <p:sldId id="363" r:id="rId14"/>
    <p:sldId id="364" r:id="rId15"/>
    <p:sldId id="365" r:id="rId16"/>
    <p:sldId id="305" r:id="rId17"/>
    <p:sldId id="306" r:id="rId18"/>
    <p:sldId id="302" r:id="rId19"/>
    <p:sldId id="312" r:id="rId20"/>
    <p:sldId id="314" r:id="rId21"/>
    <p:sldId id="316" r:id="rId22"/>
    <p:sldId id="317" r:id="rId23"/>
    <p:sldId id="315" r:id="rId24"/>
    <p:sldId id="320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24" r:id="rId34"/>
    <p:sldId id="337" r:id="rId35"/>
    <p:sldId id="325" r:id="rId36"/>
    <p:sldId id="326" r:id="rId37"/>
    <p:sldId id="34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50756-4EDC-4DC8-A760-45407D7519F6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B91F6-EB84-4551-9EAB-C5E987949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4730-E448-49A1-8BCE-81C1F448819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88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7DCBBA-8DFD-4B58-BE37-876F078902AB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Hydrological Information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– Data Collection Platform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4191000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Anish</a:t>
            </a:r>
          </a:p>
          <a:p>
            <a:r>
              <a:rPr lang="en-US" dirty="0"/>
              <a:t>	</a:t>
            </a:r>
            <a:r>
              <a:rPr lang="en-US" dirty="0" smtClean="0"/>
              <a:t>….. Consultant, Hydro-Informatics</a:t>
            </a:r>
          </a:p>
          <a:p>
            <a:r>
              <a:rPr lang="en-US" dirty="0"/>
              <a:t>	</a:t>
            </a:r>
            <a:r>
              <a:rPr lang="en-US" dirty="0" smtClean="0"/>
              <a:t>	The World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096000"/>
            <a:ext cx="784860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Data logger as part of Shaft Encoder with internal battery,  Gandhi Nagar, Gujarat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nish\Desktop\Desktop Items\Gujarat Mar2015\Fotos\SAM_1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19" t="9196" b="23925"/>
          <a:stretch/>
        </p:blipFill>
        <p:spPr bwMode="auto">
          <a:xfrm>
            <a:off x="1752600" y="1295400"/>
            <a:ext cx="6242049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1244" y="5029200"/>
            <a:ext cx="312419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Installed in 2001, Still working Perfect!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638800"/>
            <a:ext cx="784860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Jinyang</a:t>
            </a:r>
            <a:r>
              <a:rPr lang="en-US" sz="2000" dirty="0" smtClean="0">
                <a:solidFill>
                  <a:srgbClr val="C00000"/>
                </a:solidFill>
              </a:rPr>
              <a:t> Data logger showing input, output and communication ports, </a:t>
            </a:r>
            <a:r>
              <a:rPr lang="en-US" sz="2000" dirty="0" err="1" smtClean="0">
                <a:solidFill>
                  <a:srgbClr val="C00000"/>
                </a:solidFill>
              </a:rPr>
              <a:t>Kapla</a:t>
            </a:r>
            <a:r>
              <a:rPr lang="en-US" sz="2000" dirty="0" smtClean="0">
                <a:solidFill>
                  <a:srgbClr val="C00000"/>
                </a:solidFill>
              </a:rPr>
              <a:t>, Himachal Pradesh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Anish\Desktop\0782-0911 (Pandoh)\Selected\SAM_07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8"/>
          <a:stretch/>
        </p:blipFill>
        <p:spPr bwMode="auto">
          <a:xfrm>
            <a:off x="1071302" y="1116294"/>
            <a:ext cx="7934160" cy="43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53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60928" y="3886515"/>
            <a:ext cx="31241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Sutron</a:t>
            </a:r>
            <a:r>
              <a:rPr lang="en-US" sz="2000" dirty="0" smtClean="0">
                <a:solidFill>
                  <a:srgbClr val="C00000"/>
                </a:solidFill>
              </a:rPr>
              <a:t> Data Logger with in built Satellite Transmitter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8095" t="43386" r="55397" b="21270"/>
          <a:stretch/>
        </p:blipFill>
        <p:spPr>
          <a:xfrm>
            <a:off x="1153886" y="1447800"/>
            <a:ext cx="3338285" cy="242388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/>
          <a:srcRect l="58095" t="36614" r="8571" b="21270"/>
          <a:stretch/>
        </p:blipFill>
        <p:spPr>
          <a:xfrm>
            <a:off x="5297714" y="1429653"/>
            <a:ext cx="3048001" cy="2888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240458"/>
            <a:ext cx="31241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Sutron</a:t>
            </a:r>
            <a:r>
              <a:rPr lang="en-US" sz="2000" dirty="0" smtClean="0">
                <a:solidFill>
                  <a:srgbClr val="C00000"/>
                </a:solidFill>
              </a:rPr>
              <a:t> Data Logger with inbuilt Satellite Transmitter, Display and Keypad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5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Sensor Interface</a:t>
            </a:r>
          </a:p>
          <a:p>
            <a:pPr lvl="1"/>
            <a:r>
              <a:rPr lang="en-GB" dirty="0" smtClean="0"/>
              <a:t>8 </a:t>
            </a:r>
            <a:r>
              <a:rPr lang="en-GB" dirty="0"/>
              <a:t>analogue channels</a:t>
            </a:r>
            <a:endParaRPr lang="en-US" dirty="0"/>
          </a:p>
          <a:p>
            <a:pPr lvl="1"/>
            <a:r>
              <a:rPr lang="en-GB" dirty="0"/>
              <a:t>8 digital input/output channels, 2 input for rain gauge impulses, 6 bidirectional</a:t>
            </a:r>
            <a:endParaRPr lang="en-US" dirty="0"/>
          </a:p>
          <a:p>
            <a:pPr lvl="1"/>
            <a:r>
              <a:rPr lang="nb-NO" dirty="0"/>
              <a:t>Minimum 1 serial port for digital input SDI-12</a:t>
            </a:r>
            <a:endParaRPr lang="en-US" dirty="0"/>
          </a:p>
          <a:p>
            <a:r>
              <a:rPr lang="en-GB" dirty="0"/>
              <a:t>I</a:t>
            </a:r>
            <a:r>
              <a:rPr lang="en-GB" dirty="0" smtClean="0"/>
              <a:t>nput/output interfaces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ne </a:t>
            </a:r>
            <a:r>
              <a:rPr lang="en-GB" dirty="0"/>
              <a:t>for the INSAT </a:t>
            </a:r>
            <a:r>
              <a:rPr lang="en-GB" dirty="0" smtClean="0"/>
              <a:t>radio</a:t>
            </a:r>
          </a:p>
          <a:p>
            <a:pPr lvl="1"/>
            <a:r>
              <a:rPr lang="en-GB" dirty="0" smtClean="0"/>
              <a:t>One </a:t>
            </a:r>
            <a:r>
              <a:rPr lang="en-GB" dirty="0"/>
              <a:t>for the addition of GSM radio </a:t>
            </a:r>
            <a:endParaRPr lang="en-GB" dirty="0" smtClean="0"/>
          </a:p>
          <a:p>
            <a:pPr lvl="1"/>
            <a:r>
              <a:rPr lang="en-US" dirty="0" smtClean="0"/>
              <a:t>One Serial Port (RS232) for communication with Laptop or programming</a:t>
            </a:r>
          </a:p>
          <a:p>
            <a:pPr lvl="1"/>
            <a:r>
              <a:rPr lang="en-US" dirty="0" smtClean="0"/>
              <a:t>USB Stick option for Data transfer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681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Flash memory minimum 32 </a:t>
            </a:r>
            <a:r>
              <a:rPr lang="en-GB" dirty="0" err="1" smtClean="0"/>
              <a:t>mb</a:t>
            </a:r>
            <a:endParaRPr lang="en-US" dirty="0"/>
          </a:p>
          <a:p>
            <a:pPr lvl="0"/>
            <a:r>
              <a:rPr lang="en-GB" dirty="0"/>
              <a:t>N</a:t>
            </a:r>
            <a:r>
              <a:rPr lang="en-GB" dirty="0" smtClean="0"/>
              <a:t>on-volatile </a:t>
            </a:r>
            <a:r>
              <a:rPr lang="en-GB" dirty="0"/>
              <a:t>flash memory</a:t>
            </a:r>
            <a:endParaRPr lang="en-US" dirty="0"/>
          </a:p>
          <a:p>
            <a:pPr lvl="0"/>
            <a:r>
              <a:rPr lang="en-GB" dirty="0"/>
              <a:t>A/D resolution ≥16 bit</a:t>
            </a:r>
            <a:endParaRPr lang="en-US" dirty="0"/>
          </a:p>
          <a:p>
            <a:pPr lvl="0"/>
            <a:r>
              <a:rPr lang="en-GB" dirty="0"/>
              <a:t>I</a:t>
            </a:r>
            <a:r>
              <a:rPr lang="en-GB" dirty="0" smtClean="0"/>
              <a:t>ndividual </a:t>
            </a:r>
            <a:r>
              <a:rPr lang="en-GB" dirty="0"/>
              <a:t>recording intervals for each sensor/parameter</a:t>
            </a:r>
            <a:endParaRPr lang="en-US" dirty="0"/>
          </a:p>
          <a:p>
            <a:pPr lvl="0"/>
            <a:r>
              <a:rPr lang="en-GB" dirty="0"/>
              <a:t>Multi-tasking operating </a:t>
            </a:r>
            <a:r>
              <a:rPr lang="en-GB" dirty="0" smtClean="0"/>
              <a:t>system - must </a:t>
            </a:r>
            <a:r>
              <a:rPr lang="en-GB" dirty="0"/>
              <a:t>log data and transmit at same time</a:t>
            </a:r>
            <a:endParaRPr lang="en-US" dirty="0"/>
          </a:p>
          <a:p>
            <a:pPr lvl="0"/>
            <a:r>
              <a:rPr lang="en-GB" dirty="0"/>
              <a:t>Digital Display for viewing current data and setting values</a:t>
            </a:r>
            <a:endParaRPr lang="en-US" dirty="0"/>
          </a:p>
          <a:p>
            <a:pPr lvl="0"/>
            <a:r>
              <a:rPr lang="en-GB" dirty="0"/>
              <a:t>P</a:t>
            </a:r>
            <a:r>
              <a:rPr lang="en-GB" dirty="0" smtClean="0"/>
              <a:t>ower </a:t>
            </a:r>
            <a:r>
              <a:rPr lang="en-GB" dirty="0"/>
              <a:t>supply 12V DC, low current drain (quiescent ≤10.0mA)</a:t>
            </a:r>
            <a:endParaRPr lang="en-US" dirty="0"/>
          </a:p>
          <a:p>
            <a:pPr lvl="0"/>
            <a:r>
              <a:rPr lang="en-GB" dirty="0" smtClean="0"/>
              <a:t>Monitoring </a:t>
            </a:r>
            <a:r>
              <a:rPr lang="en-GB" dirty="0"/>
              <a:t>of </a:t>
            </a:r>
            <a:r>
              <a:rPr lang="en-GB" dirty="0" smtClean="0"/>
              <a:t>battery voltage </a:t>
            </a:r>
            <a:r>
              <a:rPr lang="en-GB" dirty="0"/>
              <a:t>level</a:t>
            </a:r>
            <a:endParaRPr lang="en-US" dirty="0"/>
          </a:p>
          <a:p>
            <a:r>
              <a:rPr lang="en-GB" dirty="0"/>
              <a:t>internal battery backup for clock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7450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Software</a:t>
            </a:r>
          </a:p>
          <a:p>
            <a:pPr lvl="1"/>
            <a:r>
              <a:rPr lang="en-GB" dirty="0"/>
              <a:t>Windows software for system configuration / communication</a:t>
            </a:r>
            <a:endParaRPr lang="en-US" dirty="0"/>
          </a:p>
          <a:p>
            <a:pPr lvl="1"/>
            <a:r>
              <a:rPr lang="en-GB" dirty="0"/>
              <a:t>English language version</a:t>
            </a:r>
            <a:endParaRPr lang="en-US" dirty="0"/>
          </a:p>
          <a:p>
            <a:pPr lvl="1"/>
            <a:r>
              <a:rPr lang="en-GB" dirty="0"/>
              <a:t>All required licenses included</a:t>
            </a:r>
            <a:endParaRPr lang="en-US" dirty="0"/>
          </a:p>
          <a:p>
            <a:pPr lvl="1"/>
            <a:r>
              <a:rPr lang="en-GB" dirty="0"/>
              <a:t>Different user levels, system of user rights / passwords, access restricted to authorized personnel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7016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telemetry Device transmits data to central </a:t>
            </a:r>
            <a:r>
              <a:rPr lang="en-US" dirty="0"/>
              <a:t>server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Can provide One-Way or Two Way </a:t>
            </a:r>
            <a:r>
              <a:rPr lang="en-US" dirty="0"/>
              <a:t>Communication </a:t>
            </a:r>
            <a:endParaRPr lang="en-US" dirty="0" smtClean="0"/>
          </a:p>
          <a:p>
            <a:pPr lvl="1"/>
            <a:r>
              <a:rPr lang="en-US" dirty="0" smtClean="0"/>
              <a:t>One Way – Push method</a:t>
            </a:r>
          </a:p>
          <a:p>
            <a:pPr lvl="1"/>
            <a:r>
              <a:rPr lang="en-US" dirty="0" smtClean="0"/>
              <a:t>Two Way – Push and Pull Method</a:t>
            </a:r>
          </a:p>
          <a:p>
            <a:r>
              <a:rPr lang="en-US" dirty="0" smtClean="0"/>
              <a:t>The communication medium can be:</a:t>
            </a:r>
          </a:p>
          <a:p>
            <a:pPr lvl="1"/>
            <a:r>
              <a:rPr lang="en-US" dirty="0" smtClean="0"/>
              <a:t>GSM Towers </a:t>
            </a:r>
          </a:p>
          <a:p>
            <a:pPr lvl="1"/>
            <a:r>
              <a:rPr lang="en-US" dirty="0" smtClean="0"/>
              <a:t>Satellites </a:t>
            </a:r>
          </a:p>
          <a:p>
            <a:pPr lvl="2"/>
            <a:r>
              <a:rPr lang="en-US" dirty="0" smtClean="0"/>
              <a:t>INSAT Radio Transmitter</a:t>
            </a:r>
          </a:p>
          <a:p>
            <a:pPr lvl="2"/>
            <a:r>
              <a:rPr lang="en-US" dirty="0" smtClean="0"/>
              <a:t>VSAT</a:t>
            </a:r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1847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Based 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Telemetry device has SIM card</a:t>
            </a:r>
          </a:p>
          <a:p>
            <a:pPr lvl="1"/>
            <a:r>
              <a:rPr lang="en-US" dirty="0" smtClean="0"/>
              <a:t>Can transmit via SMS or GPRS internet</a:t>
            </a:r>
          </a:p>
          <a:p>
            <a:r>
              <a:rPr lang="en-US" dirty="0" smtClean="0"/>
              <a:t>Telemetry Device can be: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229290"/>
            <a:ext cx="367766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Integral part of Data logger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nish\Desktop\Gujarat Mar2015\Fotos\Selected\SAM_1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80059"/>
            <a:ext cx="364628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ish\Desktop\Odisha\Selected\SAM_11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1" r="26300"/>
          <a:stretch/>
        </p:blipFill>
        <p:spPr bwMode="auto">
          <a:xfrm>
            <a:off x="4953000" y="3048000"/>
            <a:ext cx="4057520" cy="31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3063" y="6248400"/>
            <a:ext cx="4037457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Separate Device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9530" y="3657599"/>
            <a:ext cx="1200240" cy="1115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3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Based Telemetry</a:t>
            </a:r>
            <a:endParaRPr lang="en-US" dirty="0"/>
          </a:p>
        </p:txBody>
      </p:sp>
      <p:pic>
        <p:nvPicPr>
          <p:cNvPr id="5" name="Picture 2" descr="G:\UploadImages\4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5400" y="1383153"/>
            <a:ext cx="3569252" cy="4255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726668"/>
            <a:ext cx="37337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VSAT based two way 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280" b="17858"/>
          <a:stretch/>
        </p:blipFill>
        <p:spPr>
          <a:xfrm>
            <a:off x="5105400" y="1357753"/>
            <a:ext cx="3594100" cy="4281047"/>
          </a:xfrm>
        </p:spPr>
      </p:pic>
      <p:sp>
        <p:nvSpPr>
          <p:cNvPr id="9" name="TextBox 8"/>
          <p:cNvSpPr txBox="1"/>
          <p:nvPr/>
        </p:nvSpPr>
        <p:spPr>
          <a:xfrm>
            <a:off x="5003799" y="5726668"/>
            <a:ext cx="37337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INSAT based one way 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305490"/>
            <a:ext cx="76707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Finer Details of Telemetry are covered in Telemetry Module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Anish\Desktop\BBMB Fotos\nangal chowk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10" r="18816" b="55733"/>
          <a:stretch/>
        </p:blipFill>
        <p:spPr bwMode="auto">
          <a:xfrm>
            <a:off x="7245926" y="3704882"/>
            <a:ext cx="1440874" cy="19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94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Masts should be Sturdy, rust proof</a:t>
            </a:r>
          </a:p>
          <a:p>
            <a:r>
              <a:rPr lang="en-US" dirty="0" smtClean="0"/>
              <a:t>Installed on good concrete foundation</a:t>
            </a:r>
          </a:p>
          <a:p>
            <a:r>
              <a:rPr lang="en-US" dirty="0" smtClean="0"/>
              <a:t>Should not vibrate with wind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2050" name="Picture 2" descr="C:\Users\Anish\Desktop\Selected fotos\Masts\SAM_0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483" y="3369752"/>
            <a:ext cx="1070717" cy="34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ish\Desktop\Selected fotos\Masts\SAM_1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43311"/>
            <a:ext cx="2129683" cy="35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ish\Desktop\Selected fotos\Masts\SAM_1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69752"/>
            <a:ext cx="1914449" cy="34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ish\Desktop\Selected fotos\Masts\SAM_1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1617152"/>
            <a:ext cx="875181" cy="52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2514600"/>
            <a:ext cx="8001000" cy="2209800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solidFill>
                  <a:schemeClr val="accent5"/>
                </a:solidFill>
              </a:rPr>
              <a:t>Examples that refer to products are intended for illustrative purposes only, and do not imply an endorsement or recommendation of any particular product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1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5" name="Picture 3" descr="C:\Users\Anish\Desktop\BBMB Fotos\RD 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19199"/>
            <a:ext cx="4179067" cy="55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4074521"/>
            <a:ext cx="4038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wrong here?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953000"/>
            <a:ext cx="40386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Solar Panel in Shadow of Trees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5" name="Picture 4" descr="C:\Users\Anish\Desktop\BBMB Fotos\chitku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4196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470827"/>
            <a:ext cx="42291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Chitkul</a:t>
            </a:r>
            <a:r>
              <a:rPr lang="en-US" sz="2800" dirty="0" smtClean="0">
                <a:solidFill>
                  <a:srgbClr val="C00000"/>
                </a:solidFill>
              </a:rPr>
              <a:t>, Himachal Pradesh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Anish\Desktop\Gujarat Mar2015\Fotos\Selected\SAM_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467" y="1295400"/>
            <a:ext cx="356453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42533" y="5994047"/>
            <a:ext cx="2438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Anand</a:t>
            </a:r>
            <a:r>
              <a:rPr lang="en-US" sz="2800" dirty="0" smtClean="0">
                <a:solidFill>
                  <a:srgbClr val="C00000"/>
                </a:solidFill>
              </a:rPr>
              <a:t>, Gujarat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ish\Desktop\Desktop Items\fotos up maha assam\New folder\SAM_11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19" t="9911" r="30752" b="1"/>
          <a:stretch/>
        </p:blipFill>
        <p:spPr bwMode="auto">
          <a:xfrm>
            <a:off x="1177635" y="1371600"/>
            <a:ext cx="3987377" cy="49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4099" name="Picture 3" descr="C:\Users\Anish\Desktop\BBMB Fotos\LOHAND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7636" y="6276952"/>
            <a:ext cx="77377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What is major difference in solar Panel Installation?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175" y="3609945"/>
            <a:ext cx="2209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Almost Horizontal in Gujarat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895600"/>
            <a:ext cx="2209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Almost Vertical in Himachal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118" y="4613130"/>
            <a:ext cx="4038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should be Right Direction?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2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-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Northern Hemisphere, Solar Panel always faces South</a:t>
            </a:r>
          </a:p>
          <a:p>
            <a:r>
              <a:rPr lang="en-US" dirty="0" smtClean="0"/>
              <a:t>This maximizes sunlight, specially during winter</a:t>
            </a:r>
          </a:p>
          <a:p>
            <a:r>
              <a:rPr lang="en-US" dirty="0" smtClean="0"/>
              <a:t>The tilt angle w.r.t. ground should be equal to Latitude of Location</a:t>
            </a:r>
          </a:p>
          <a:p>
            <a:pPr lvl="1"/>
            <a:r>
              <a:rPr lang="en-US" dirty="0" smtClean="0"/>
              <a:t>Horizontal (0 degree tilt) at Equator</a:t>
            </a:r>
          </a:p>
          <a:p>
            <a:pPr lvl="1"/>
            <a:r>
              <a:rPr lang="en-US" dirty="0" smtClean="0"/>
              <a:t>30-35 degree for northern states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6107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and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7170" name="Picture 2" descr="C:\Users\Anish\Desktop\Gujarat Mar2015\Fotos\Selected\SAM_1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696200" cy="40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650796"/>
            <a:ext cx="7696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Label the Connection wires if feasible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0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it cover</a:t>
            </a:r>
          </a:p>
          <a:p>
            <a:pPr lvl="1"/>
            <a:r>
              <a:rPr lang="en-US" dirty="0" smtClean="0"/>
              <a:t>Goods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Warranty</a:t>
            </a:r>
          </a:p>
          <a:p>
            <a:pPr lvl="1"/>
            <a:r>
              <a:rPr lang="en-US" dirty="0" smtClean="0"/>
              <a:t>Operation and Maintenance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to be included</a:t>
            </a:r>
          </a:p>
          <a:p>
            <a:pPr lvl="1"/>
            <a:r>
              <a:rPr lang="en-US" dirty="0" smtClean="0"/>
              <a:t>Not too less, not Too much</a:t>
            </a:r>
          </a:p>
          <a:p>
            <a:r>
              <a:rPr lang="en-US" dirty="0" smtClean="0"/>
              <a:t>Maps and Drawings</a:t>
            </a:r>
          </a:p>
          <a:p>
            <a:r>
              <a:rPr lang="en-US" dirty="0" smtClean="0"/>
              <a:t>GIS locations of Installation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Specifications -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 of the Area</a:t>
            </a:r>
          </a:p>
          <a:p>
            <a:pPr lvl="1"/>
            <a:r>
              <a:rPr lang="en-US" dirty="0" smtClean="0"/>
              <a:t>What you have and what you need</a:t>
            </a:r>
          </a:p>
          <a:p>
            <a:pPr lvl="1"/>
            <a:r>
              <a:rPr lang="en-US" dirty="0" smtClean="0"/>
              <a:t>Ambient Site Conditions</a:t>
            </a:r>
          </a:p>
          <a:p>
            <a:r>
              <a:rPr lang="en-US" dirty="0" smtClean="0"/>
              <a:t>Scope of  Works</a:t>
            </a:r>
          </a:p>
          <a:p>
            <a:r>
              <a:rPr lang="en-US" dirty="0" smtClean="0"/>
              <a:t>Bidder’s Responsibilities</a:t>
            </a:r>
          </a:p>
          <a:p>
            <a:r>
              <a:rPr lang="en-US" dirty="0" smtClean="0"/>
              <a:t>Purchaser’s Responsibilities</a:t>
            </a:r>
          </a:p>
          <a:p>
            <a:r>
              <a:rPr lang="en-US" dirty="0" smtClean="0"/>
              <a:t>Delivery and Completion Schedule</a:t>
            </a:r>
          </a:p>
          <a:p>
            <a:r>
              <a:rPr lang="en-US" dirty="0" smtClean="0"/>
              <a:t>Training Requirements</a:t>
            </a:r>
          </a:p>
          <a:p>
            <a:r>
              <a:rPr lang="en-US" dirty="0" smtClean="0"/>
              <a:t>Personnel Requirements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and Parameters</a:t>
            </a:r>
          </a:p>
          <a:p>
            <a:pPr lvl="1"/>
            <a:r>
              <a:rPr lang="en-US" dirty="0" smtClean="0"/>
              <a:t>What we need</a:t>
            </a:r>
          </a:p>
          <a:p>
            <a:pPr lvl="1"/>
            <a:r>
              <a:rPr lang="en-US" dirty="0" smtClean="0"/>
              <a:t>What we Demand</a:t>
            </a:r>
          </a:p>
          <a:p>
            <a:pPr lvl="1"/>
            <a:r>
              <a:rPr lang="en-US" dirty="0" smtClean="0"/>
              <a:t>What we get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343400"/>
            <a:ext cx="366346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419600"/>
            <a:ext cx="3225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18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of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Specifications</a:t>
            </a:r>
          </a:p>
          <a:p>
            <a:pPr lvl="1"/>
            <a:r>
              <a:rPr lang="en-US" dirty="0" smtClean="0"/>
              <a:t>Functional / Operational Parameters</a:t>
            </a:r>
          </a:p>
          <a:p>
            <a:pPr lvl="1"/>
            <a:r>
              <a:rPr lang="en-US" dirty="0" smtClean="0"/>
              <a:t>Physical Parameters</a:t>
            </a:r>
          </a:p>
          <a:p>
            <a:pPr lvl="1"/>
            <a:r>
              <a:rPr lang="en-US" dirty="0" smtClean="0"/>
              <a:t>Support Parameters</a:t>
            </a:r>
          </a:p>
          <a:p>
            <a:r>
              <a:rPr lang="en-US" dirty="0" smtClean="0"/>
              <a:t>Spare parts and manuals</a:t>
            </a:r>
          </a:p>
          <a:p>
            <a:r>
              <a:rPr lang="en-US" dirty="0" smtClean="0"/>
              <a:t>Accessories and Tools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Central and Most Important part of Telemetric Station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Supplies Power to Sensors,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eads and record data</a:t>
            </a:r>
          </a:p>
          <a:p>
            <a:pPr lvl="1"/>
            <a:r>
              <a:rPr lang="en-US" dirty="0" smtClean="0"/>
              <a:t>Pass on data to telemetry unit for transmission</a:t>
            </a:r>
          </a:p>
          <a:p>
            <a:pPr lvl="1"/>
            <a:r>
              <a:rPr lang="en-US" dirty="0" smtClean="0"/>
              <a:t>Highly configurable based on requirements</a:t>
            </a:r>
          </a:p>
          <a:p>
            <a:pPr lvl="1"/>
            <a:r>
              <a:rPr lang="en-US" dirty="0" smtClean="0"/>
              <a:t>Some Models available with inbuilt GSM transmitter</a:t>
            </a:r>
          </a:p>
          <a:p>
            <a:pPr lvl="1"/>
            <a:r>
              <a:rPr lang="en-US" dirty="0" smtClean="0"/>
              <a:t>Some Data loggers are integral part of Sensor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681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Visits</a:t>
            </a:r>
          </a:p>
          <a:p>
            <a:r>
              <a:rPr lang="en-US" dirty="0" smtClean="0"/>
              <a:t>Civil Works</a:t>
            </a:r>
          </a:p>
          <a:p>
            <a:r>
              <a:rPr lang="en-US" dirty="0" smtClean="0"/>
              <a:t>Fencing</a:t>
            </a:r>
          </a:p>
          <a:p>
            <a:r>
              <a:rPr lang="en-US" dirty="0" smtClean="0"/>
              <a:t>Wiring and Enclosures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Licenses</a:t>
            </a:r>
          </a:p>
          <a:p>
            <a:r>
              <a:rPr lang="en-US" dirty="0" smtClean="0"/>
              <a:t>Compatibility with Existing System</a:t>
            </a:r>
          </a:p>
          <a:p>
            <a:r>
              <a:rPr lang="en-US" dirty="0" smtClean="0"/>
              <a:t>Data Formats</a:t>
            </a:r>
          </a:p>
          <a:p>
            <a:r>
              <a:rPr lang="en-US" dirty="0" smtClean="0"/>
              <a:t>Units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O&amp;M of complete System</a:t>
            </a:r>
          </a:p>
          <a:p>
            <a:r>
              <a:rPr lang="en-US" dirty="0" smtClean="0"/>
              <a:t>Response time for repairs</a:t>
            </a:r>
          </a:p>
          <a:p>
            <a:r>
              <a:rPr lang="en-US" dirty="0" smtClean="0"/>
              <a:t>Response time for replacements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Ambient Site Condition</a:t>
            </a:r>
          </a:p>
          <a:p>
            <a:pPr lvl="1"/>
            <a:r>
              <a:rPr lang="en-US" dirty="0" smtClean="0"/>
              <a:t>Humidity Range – 5 to 100%</a:t>
            </a:r>
          </a:p>
          <a:p>
            <a:pPr lvl="1"/>
            <a:r>
              <a:rPr lang="en-US" dirty="0" smtClean="0"/>
              <a:t>Temperature Range – </a:t>
            </a:r>
          </a:p>
          <a:p>
            <a:pPr lvl="2"/>
            <a:r>
              <a:rPr lang="en-US" dirty="0" smtClean="0"/>
              <a:t> -20 to +60 Degree for plain areas</a:t>
            </a:r>
          </a:p>
          <a:p>
            <a:pPr lvl="2"/>
            <a:r>
              <a:rPr lang="en-US" dirty="0" smtClean="0"/>
              <a:t>-40 to +40 Degree for Himalayan Regions</a:t>
            </a:r>
          </a:p>
          <a:p>
            <a:pPr lvl="1"/>
            <a:r>
              <a:rPr lang="en-US" dirty="0" smtClean="0"/>
              <a:t>Altitude – </a:t>
            </a:r>
          </a:p>
          <a:p>
            <a:pPr lvl="2"/>
            <a:r>
              <a:rPr lang="en-US" dirty="0" smtClean="0"/>
              <a:t>300 to 3000 meter for Himalayan Regions</a:t>
            </a:r>
          </a:p>
          <a:p>
            <a:pPr lvl="2"/>
            <a:r>
              <a:rPr lang="en-US" dirty="0" smtClean="0"/>
              <a:t>0 to 1000 meter for other regions</a:t>
            </a:r>
          </a:p>
          <a:p>
            <a:r>
              <a:rPr lang="en-US" dirty="0" smtClean="0"/>
              <a:t>Enclosures – Outdoor Antirust and dust-free </a:t>
            </a:r>
          </a:p>
          <a:p>
            <a:r>
              <a:rPr lang="en-US" dirty="0" smtClean="0"/>
              <a:t>Protection - NEMA 4 or IP65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1978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9" t="17882" r="17619" b="13368"/>
          <a:stretch/>
        </p:blipFill>
        <p:spPr bwMode="auto">
          <a:xfrm>
            <a:off x="1066800" y="2133600"/>
            <a:ext cx="8077200" cy="461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503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Radiation shield of double wall</a:t>
            </a:r>
          </a:p>
          <a:p>
            <a:r>
              <a:rPr lang="en-US" dirty="0" smtClean="0"/>
              <a:t>All connections and wires should be concealed</a:t>
            </a:r>
          </a:p>
          <a:p>
            <a:r>
              <a:rPr lang="en-US" dirty="0" smtClean="0"/>
              <a:t>Lightning protection – All equipment to be surge protected</a:t>
            </a:r>
          </a:p>
          <a:p>
            <a:r>
              <a:rPr lang="en-US" dirty="0" smtClean="0"/>
              <a:t>Fencing – Chain link fence with barbed wire</a:t>
            </a:r>
          </a:p>
          <a:p>
            <a:r>
              <a:rPr lang="en-US" dirty="0" smtClean="0"/>
              <a:t>All Accessories, tools, fixtures required for installation and operation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0861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Manuals – Complete manuals in English</a:t>
            </a:r>
          </a:p>
          <a:p>
            <a:r>
              <a:rPr lang="en-US" dirty="0" smtClean="0"/>
              <a:t>Operation and Maintenance manuals </a:t>
            </a:r>
          </a:p>
          <a:p>
            <a:pPr lvl="1"/>
            <a:r>
              <a:rPr lang="en-US" dirty="0" smtClean="0"/>
              <a:t>Complete Manuals including Wiring Diagrams</a:t>
            </a:r>
          </a:p>
          <a:p>
            <a:pPr lvl="1"/>
            <a:r>
              <a:rPr lang="en-US" dirty="0" smtClean="0"/>
              <a:t>System Block Diagrams</a:t>
            </a:r>
          </a:p>
          <a:p>
            <a:r>
              <a:rPr lang="en-US" dirty="0" smtClean="0"/>
              <a:t>Power Consumption</a:t>
            </a:r>
          </a:p>
          <a:p>
            <a:pPr lvl="1"/>
            <a:r>
              <a:rPr lang="en-US" dirty="0" smtClean="0"/>
              <a:t>Low Power consumption with standby option</a:t>
            </a:r>
          </a:p>
          <a:p>
            <a:r>
              <a:rPr lang="en-US" dirty="0" smtClean="0"/>
              <a:t>GPS for time synchronization</a:t>
            </a:r>
          </a:p>
          <a:p>
            <a:r>
              <a:rPr lang="en-US" dirty="0" smtClean="0"/>
              <a:t>Power Supply – Enough to last for 6 days of operation without charging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152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2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Features of </a:t>
            </a:r>
            <a:br>
              <a:rPr lang="en-US" dirty="0" smtClean="0"/>
            </a:br>
            <a:r>
              <a:rPr lang="en-US" dirty="0" smtClean="0"/>
              <a:t>Data Loggers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9200" y="1676400"/>
            <a:ext cx="7543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Screen to view/alter data and configure devices</a:t>
            </a:r>
          </a:p>
          <a:p>
            <a:r>
              <a:rPr lang="en-US" dirty="0" smtClean="0"/>
              <a:t>Very low power consumption</a:t>
            </a:r>
          </a:p>
          <a:p>
            <a:r>
              <a:rPr lang="en-US" dirty="0" smtClean="0"/>
              <a:t>Multiple communication ports for simultaneous data relay (GSM/GPRS, INSAT, VSAT)</a:t>
            </a:r>
          </a:p>
          <a:p>
            <a:r>
              <a:rPr lang="en-US" dirty="0" smtClean="0"/>
              <a:t>Analog, Digital, RS-232, SDI-12 Data Inputs</a:t>
            </a:r>
          </a:p>
          <a:p>
            <a:r>
              <a:rPr lang="en-US" dirty="0" smtClean="0"/>
              <a:t>Digital, RS-232 outputs</a:t>
            </a:r>
          </a:p>
          <a:p>
            <a:r>
              <a:rPr lang="en-US" dirty="0" smtClean="0"/>
              <a:t>Frequency of collection/logging can be different for each sensor</a:t>
            </a:r>
          </a:p>
          <a:p>
            <a:r>
              <a:rPr lang="en-US" dirty="0" smtClean="0"/>
              <a:t>Logging/Transmissions can be triggered based on a measured event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3164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669"/>
    </mc:Choice>
    <mc:Fallback>
      <p:transition spd="slow" advTm="646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3999" y="0"/>
            <a:ext cx="5105400" cy="868362"/>
          </a:xfrm>
        </p:spPr>
        <p:txBody>
          <a:bodyPr/>
          <a:lstStyle/>
          <a:p>
            <a:r>
              <a:rPr lang="en-US" dirty="0" smtClean="0"/>
              <a:t>Data Loggers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52600"/>
            <a:ext cx="37338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Concept</a:t>
            </a:r>
          </a:p>
          <a:p>
            <a:pPr lvl="1"/>
            <a:r>
              <a:rPr lang="en-US" sz="2200" dirty="0" smtClean="0"/>
              <a:t>Data loggers interrogate sensors and store data at </a:t>
            </a:r>
            <a:r>
              <a:rPr lang="en-US" sz="2200" dirty="0" err="1" smtClean="0"/>
              <a:t>hydromet</a:t>
            </a:r>
            <a:r>
              <a:rPr lang="en-US" sz="2200" dirty="0" smtClean="0"/>
              <a:t> stations</a:t>
            </a:r>
          </a:p>
          <a:p>
            <a:pPr lvl="1"/>
            <a:r>
              <a:rPr lang="en-US" sz="2200" dirty="0" smtClean="0"/>
              <a:t>Often coupled with telemetry devices for transmitting data from remote sites to central data management center</a:t>
            </a:r>
            <a:endParaRPr lang="en-US" sz="19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041401"/>
            <a:ext cx="4952999" cy="33019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4419600"/>
            <a:ext cx="8153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7A7A7A"/>
              </a:buClr>
            </a:pPr>
            <a:r>
              <a:rPr lang="en-US" dirty="0"/>
              <a:t>Data loggers </a:t>
            </a:r>
            <a:r>
              <a:rPr lang="en-US" dirty="0" smtClean="0"/>
              <a:t>can </a:t>
            </a:r>
            <a:r>
              <a:rPr lang="en-US" dirty="0"/>
              <a:t>trigger </a:t>
            </a:r>
            <a:r>
              <a:rPr lang="en-US" dirty="0" smtClean="0"/>
              <a:t>and record measurements at any set time</a:t>
            </a:r>
            <a:endParaRPr lang="en-US" dirty="0"/>
          </a:p>
          <a:p>
            <a:pPr lvl="2">
              <a:buClr>
                <a:srgbClr val="7A7A7A"/>
              </a:buClr>
            </a:pPr>
            <a:r>
              <a:rPr lang="en-US" dirty="0" smtClean="0"/>
              <a:t>This includes all digital and analog hydrological and meteorological sensors </a:t>
            </a:r>
          </a:p>
          <a:p>
            <a:pPr lvl="2">
              <a:buClr>
                <a:srgbClr val="7A7A7A"/>
              </a:buClr>
            </a:pPr>
            <a:r>
              <a:rPr lang="en-US" dirty="0" smtClean="0"/>
              <a:t>Other measured parameters include solar panel input and battery voltage used by technical personnel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3605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873"/>
    </mc:Choice>
    <mc:Fallback>
      <p:transition spd="slow" advTm="4387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Features of Advanced Data Loggers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43000" y="1981200"/>
            <a:ext cx="7543800" cy="4495800"/>
          </a:xfrm>
        </p:spPr>
        <p:txBody>
          <a:bodyPr/>
          <a:lstStyle/>
          <a:p>
            <a:r>
              <a:rPr lang="en-US" dirty="0"/>
              <a:t>Ability to switch on/off power to sensors (power saving concept)</a:t>
            </a:r>
          </a:p>
          <a:p>
            <a:r>
              <a:rPr lang="en-US" dirty="0"/>
              <a:t>No data loss upon power loss</a:t>
            </a:r>
          </a:p>
          <a:p>
            <a:r>
              <a:rPr lang="en-US" dirty="0"/>
              <a:t>Automatic start up when power is restored</a:t>
            </a:r>
          </a:p>
          <a:p>
            <a:r>
              <a:rPr lang="en-US" dirty="0"/>
              <a:t>Program </a:t>
            </a:r>
            <a:r>
              <a:rPr lang="en-US" dirty="0" smtClean="0"/>
              <a:t>upload feature</a:t>
            </a:r>
          </a:p>
          <a:p>
            <a:r>
              <a:rPr lang="en-US" dirty="0" smtClean="0"/>
              <a:t>Can calculate and store values based on sensor inputs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398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603"/>
    </mc:Choice>
    <mc:Fallback>
      <p:transition spd="slow" advTm="5160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\Desktop\Workshop&amp;Training\7-18-12 modifications\20120714_1735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61" r="20732"/>
          <a:stretch/>
        </p:blipFill>
        <p:spPr bwMode="auto">
          <a:xfrm>
            <a:off x="228600" y="1991170"/>
            <a:ext cx="3276600" cy="44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9117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609600"/>
            <a:ext cx="632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EXAMPLES </a:t>
            </a:r>
            <a:r>
              <a:rPr lang="en-US" sz="3600" dirty="0">
                <a:solidFill>
                  <a:schemeClr val="tx1"/>
                </a:solidFill>
              </a:rPr>
              <a:t>OF </a:t>
            </a:r>
            <a:r>
              <a:rPr lang="en-US" sz="3600" dirty="0" smtClean="0">
                <a:solidFill>
                  <a:schemeClr val="tx1"/>
                </a:solidFill>
              </a:rPr>
              <a:t>DATALOGGERS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6278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563"/>
    </mc:Choice>
    <mc:Fallback>
      <p:transition spd="slow" advTm="7056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pic>
        <p:nvPicPr>
          <p:cNvPr id="15362" name="Picture 2" descr="C:\Users\Anish\Desktop\Odisha\Selected\SAM_1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7339385" cy="550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399" y="5705042"/>
            <a:ext cx="7339385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Nanjing </a:t>
            </a:r>
            <a:r>
              <a:rPr lang="en-US" sz="2800" dirty="0" err="1" smtClean="0">
                <a:solidFill>
                  <a:srgbClr val="C00000"/>
                </a:solidFill>
              </a:rPr>
              <a:t>Datalogger</a:t>
            </a:r>
            <a:r>
              <a:rPr lang="en-US" sz="2800" dirty="0" smtClean="0">
                <a:solidFill>
                  <a:srgbClr val="C00000"/>
                </a:solidFill>
              </a:rPr>
              <a:t> with Customized display for Water level and Rain; Bhubaneswar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pic>
        <p:nvPicPr>
          <p:cNvPr id="16386" name="Picture 2" descr="C:\Users\Anish\Desktop\Gujarat Mar2015\Fotos\Selected\SAM_1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998" y="1143000"/>
            <a:ext cx="6341202" cy="5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381690"/>
            <a:ext cx="784860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Komoline</a:t>
            </a:r>
            <a:r>
              <a:rPr lang="en-US" sz="2000" dirty="0" smtClean="0">
                <a:solidFill>
                  <a:srgbClr val="C00000"/>
                </a:solidFill>
              </a:rPr>
              <a:t> Data logger with inbuilt GSM Transmitter, Ahmedabad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6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1.4|4|9.6|5.9|5.3|6.6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6&quot;/&gt;&lt;lineCharCount val=&quot;9&quot;/&gt;&lt;lineCharCount val=&quot;29&quot;/&gt;&lt;lineCharCount val=&quot;42&quot;/&gt;&lt;lineCharCount val=&quot;21&quot;/&gt;&lt;lineCharCount val=&quot;23&quot;/&gt;&lt;lineCharCount val=&quot;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7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3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26&quot;/&gt;&lt;lineCharCount val=&quot;27&quot;/&gt;&lt;lineCharCount val=&quot;57&quot;/&gt;&lt;lineCharCount val=&quot;21&quot;/&gt;&lt;lineCharCount val=&quot;38&quot;/&gt;&lt;lineCharCount val=&quot;44&quot;/&gt;&lt;lineCharCount val=&quot;24&quot;/&gt;&lt;lineCharCount val=&quot;58&quot;/&gt;&lt;lineCharCount val=&quot;7&quot;/&gt;&lt;lineCharCount val=&quot;50&quot;/&gt;&lt;lineCharCount val=&quot;15&quot;/&gt;&lt;lineChar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4|1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8&quot;/&gt;&lt;lineCharCount val=&quot;25&quot;/&gt;&lt;lineCharCount val=&quot;25&quot;/&gt;&lt;lineCharCount val=&quot;25&quot;/&gt;&lt;lineCharCount val=&quot;18&quot;/&gt;&lt;lineCharCount val=&quot;28&quot;/&gt;&lt;lineCharCount val=&quot;28&quot;/&gt;&lt;lineCharCount val=&quot;24&quot;/&gt;&lt;lineCharCount val=&quot;1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7&quot;/&gt;&lt;lineCharCount val=&quot;68&quot;/&gt;&lt;lineCharCount val=&quot;24&quot;/&gt;&lt;lineCharCount val=&quot;69&quot;/&gt;&lt;lineCharCount val=&quot;9&quot;/&gt;&lt;lineCharCount val=&quot;72&quot;/&gt;&lt;lineCharCount val=&quot;4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8.1|6.1|6.8|10.2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3&quot;/&gt;&lt;lineCharCount val=&quot;7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1236</TotalTime>
  <Words>1041</Words>
  <Application>Microsoft Office PowerPoint</Application>
  <PresentationFormat>On-screen Show (4:3)</PresentationFormat>
  <Paragraphs>219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Hydrological Information System</vt:lpstr>
      <vt:lpstr>Slide 2</vt:lpstr>
      <vt:lpstr>General Features</vt:lpstr>
      <vt:lpstr>Common Features of  Data Loggers</vt:lpstr>
      <vt:lpstr>Data Loggers</vt:lpstr>
      <vt:lpstr>Common Features of Advanced Data Loggers</vt:lpstr>
      <vt:lpstr>Slide 7</vt:lpstr>
      <vt:lpstr>Data logger - Examples</vt:lpstr>
      <vt:lpstr>Data logger - Examples</vt:lpstr>
      <vt:lpstr>Data logger - Examples</vt:lpstr>
      <vt:lpstr>Data logger - Examples</vt:lpstr>
      <vt:lpstr>Data logger - Examples</vt:lpstr>
      <vt:lpstr>Data Logger Specifications</vt:lpstr>
      <vt:lpstr>Data Logger Specifications</vt:lpstr>
      <vt:lpstr>Data Logger Specifications</vt:lpstr>
      <vt:lpstr>Introduction</vt:lpstr>
      <vt:lpstr>GSM Based Telemetry</vt:lpstr>
      <vt:lpstr>Satellite Based Telemetry</vt:lpstr>
      <vt:lpstr>Masts</vt:lpstr>
      <vt:lpstr>Solar Panels</vt:lpstr>
      <vt:lpstr>Solar Panels</vt:lpstr>
      <vt:lpstr>Solar Panel</vt:lpstr>
      <vt:lpstr>Solar Panel - Direction</vt:lpstr>
      <vt:lpstr>Connections and Wires</vt:lpstr>
      <vt:lpstr>Specifications</vt:lpstr>
      <vt:lpstr>Technical Specifications</vt:lpstr>
      <vt:lpstr>Specifications - Elements</vt:lpstr>
      <vt:lpstr>Technical Specifications</vt:lpstr>
      <vt:lpstr>Specifications of Goods</vt:lpstr>
      <vt:lpstr>Specifications of Services</vt:lpstr>
      <vt:lpstr>Software</vt:lpstr>
      <vt:lpstr>Operation and Maintenance</vt:lpstr>
      <vt:lpstr>General Specifications</vt:lpstr>
      <vt:lpstr>Enclosures</vt:lpstr>
      <vt:lpstr>General Specifications</vt:lpstr>
      <vt:lpstr>General Specifications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Information System</dc:title>
  <dc:creator>Anish</dc:creator>
  <cp:lastModifiedBy>akbansal</cp:lastModifiedBy>
  <cp:revision>110</cp:revision>
  <dcterms:created xsi:type="dcterms:W3CDTF">2015-03-25T10:10:33Z</dcterms:created>
  <dcterms:modified xsi:type="dcterms:W3CDTF">2017-09-15T13:07:08Z</dcterms:modified>
</cp:coreProperties>
</file>